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tif"/><Relationship Id="rId4" Type="http://schemas.openxmlformats.org/officeDocument/2006/relationships/image" Target="../media/image2.tif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1.png"/>
          <p:cNvPicPr/>
          <p:nvPr/>
        </p:nvPicPr>
        <p:blipFill>
          <a:blip r:embed="rId2">
            <a:alphaModFix amt="18217"/>
            <a:extLst/>
          </a:blip>
          <a:srcRect l="0" t="0" r="0" b="14727"/>
          <a:stretch>
            <a:fillRect/>
          </a:stretch>
        </p:blipFill>
        <p:spPr>
          <a:xfrm>
            <a:off x="-5836437" y="-114314"/>
            <a:ext cx="21502013" cy="998241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" name="Group 36"/>
          <p:cNvGrpSpPr/>
          <p:nvPr/>
        </p:nvGrpSpPr>
        <p:grpSpPr>
          <a:xfrm>
            <a:off x="1598692" y="1951173"/>
            <a:ext cx="4553255" cy="6194243"/>
            <a:chOff x="0" y="0"/>
            <a:chExt cx="4553253" cy="6194242"/>
          </a:xfrm>
        </p:grpSpPr>
        <p:sp>
          <p:nvSpPr>
            <p:cNvPr id="33" name="Shape 33"/>
            <p:cNvSpPr/>
            <p:nvPr/>
          </p:nvSpPr>
          <p:spPr>
            <a:xfrm>
              <a:off x="0" y="0"/>
              <a:ext cx="4553254" cy="6194243"/>
            </a:xfrm>
            <a:prstGeom prst="rect">
              <a:avLst/>
            </a:prstGeom>
            <a:solidFill>
              <a:srgbClr val="FFFFFF"/>
            </a:solidFill>
            <a:ln w="381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34" name="Shape 34"/>
            <p:cNvSpPr/>
            <p:nvPr/>
          </p:nvSpPr>
          <p:spPr>
            <a:xfrm>
              <a:off x="262229" y="3547137"/>
              <a:ext cx="4028795" cy="208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lvl="0" algn="l">
                <a:defRPr sz="1800"/>
              </a:pPr>
              <a:r>
                <a:rPr sz="2200"/>
                <a:t>Μεγάλη τηλεφωνική αναμονή  σε υπερφορτωμένα τηλεφωνικά κέντρα</a:t>
              </a:r>
              <a:endParaRPr sz="2200"/>
            </a:p>
            <a:p>
              <a:pPr lvl="0" algn="l">
                <a:defRPr sz="1800"/>
              </a:pPr>
              <a:endParaRPr sz="2200"/>
            </a:p>
            <a:p>
              <a:pPr lvl="0" algn="l">
                <a:defRPr sz="1800"/>
              </a:pPr>
              <a:r>
                <a:rPr sz="2200"/>
                <a:t>Aγωνία του πότε θα έρθει ο γερανός</a:t>
              </a:r>
            </a:p>
          </p:txBody>
        </p:sp>
        <p:pic>
          <p:nvPicPr>
            <p:cNvPr id="35" name="pasted-image.tif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04332" y="172099"/>
              <a:ext cx="4144589" cy="27630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40" name="Group 40"/>
          <p:cNvGrpSpPr/>
          <p:nvPr/>
        </p:nvGrpSpPr>
        <p:grpSpPr>
          <a:xfrm>
            <a:off x="7177295" y="1951172"/>
            <a:ext cx="4553255" cy="6194244"/>
            <a:chOff x="0" y="0"/>
            <a:chExt cx="4553253" cy="6194242"/>
          </a:xfrm>
        </p:grpSpPr>
        <p:sp>
          <p:nvSpPr>
            <p:cNvPr id="37" name="Shape 37"/>
            <p:cNvSpPr/>
            <p:nvPr/>
          </p:nvSpPr>
          <p:spPr>
            <a:xfrm>
              <a:off x="0" y="0"/>
              <a:ext cx="4553254" cy="6194243"/>
            </a:xfrm>
            <a:prstGeom prst="rect">
              <a:avLst/>
            </a:prstGeom>
            <a:solidFill>
              <a:srgbClr val="FFFFFF"/>
            </a:solidFill>
            <a:ln w="38100" cap="flat">
              <a:solidFill>
                <a:srgbClr val="51A7F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pic>
          <p:nvPicPr>
            <p:cNvPr id="38" name="pasted-image.tif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59099" y="141944"/>
              <a:ext cx="4235055" cy="28233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" name="Shape 39"/>
            <p:cNvSpPr/>
            <p:nvPr/>
          </p:nvSpPr>
          <p:spPr>
            <a:xfrm>
              <a:off x="242654" y="3615064"/>
              <a:ext cx="4067946" cy="2324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lvl="0" algn="l">
                <a:defRPr sz="1800"/>
              </a:pPr>
              <a:r>
                <a:rPr sz="2100"/>
                <a:t>Οι τηλεφωνητές κάνουν συνεχώς το ίδιο process για να δημιουργήσουν ένα incident </a:t>
              </a:r>
              <a:endParaRPr sz="2100"/>
            </a:p>
            <a:p>
              <a:pPr lvl="0" algn="l">
                <a:defRPr sz="1800"/>
              </a:pPr>
              <a:endParaRPr sz="2100"/>
            </a:p>
            <a:p>
              <a:pPr lvl="0" algn="l">
                <a:defRPr sz="1800"/>
              </a:pPr>
              <a:endParaRPr sz="2100"/>
            </a:p>
            <a:p>
              <a:pPr lvl="0" algn="l">
                <a:defRPr sz="1800"/>
              </a:pPr>
              <a:r>
                <a:rPr sz="2100"/>
                <a:t>Δέν έχουν σωστά στοιχεία : τηλέφωνο, mail</a:t>
              </a:r>
            </a:p>
          </p:txBody>
        </p:sp>
      </p:grpSp>
      <p:sp>
        <p:nvSpPr>
          <p:cNvPr id="41" name="Shape 41"/>
          <p:cNvSpPr/>
          <p:nvPr/>
        </p:nvSpPr>
        <p:spPr>
          <a:xfrm>
            <a:off x="5699299" y="607430"/>
            <a:ext cx="212050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200">
                <a:solidFill>
                  <a:srgbClr val="0271D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0271D8"/>
                </a:solidFill>
              </a:rPr>
              <a:t>Πρόβλημα</a:t>
            </a:r>
          </a:p>
        </p:txBody>
      </p:sp>
      <p:sp>
        <p:nvSpPr>
          <p:cNvPr id="42" name="Shape 42"/>
          <p:cNvSpPr/>
          <p:nvPr/>
        </p:nvSpPr>
        <p:spPr>
          <a:xfrm>
            <a:off x="3186844" y="4986624"/>
            <a:ext cx="1076649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2200"/>
              <a:t>Οδηγοί</a:t>
            </a:r>
          </a:p>
        </p:txBody>
      </p:sp>
      <p:sp>
        <p:nvSpPr>
          <p:cNvPr id="43" name="Shape 43"/>
          <p:cNvSpPr/>
          <p:nvPr/>
        </p:nvSpPr>
        <p:spPr>
          <a:xfrm>
            <a:off x="8240017" y="4986624"/>
            <a:ext cx="2427810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2200"/>
              <a:t>Εταιρείες Οδικής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1.png"/>
          <p:cNvPicPr/>
          <p:nvPr/>
        </p:nvPicPr>
        <p:blipFill>
          <a:blip r:embed="rId2">
            <a:alphaModFix amt="18217"/>
            <a:extLst/>
          </a:blip>
          <a:srcRect l="0" t="0" r="0" b="14726"/>
          <a:stretch>
            <a:fillRect/>
          </a:stretch>
        </p:blipFill>
        <p:spPr>
          <a:xfrm>
            <a:off x="-5836437" y="-114314"/>
            <a:ext cx="22452158" cy="10423527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/>
          <p:nvPr/>
        </p:nvSpPr>
        <p:spPr>
          <a:xfrm>
            <a:off x="4453905" y="590286"/>
            <a:ext cx="334268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200">
                <a:solidFill>
                  <a:srgbClr val="0271D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0271D8"/>
                </a:solidFill>
              </a:rPr>
              <a:t>White label λύση</a:t>
            </a:r>
          </a:p>
        </p:txBody>
      </p:sp>
      <p:grpSp>
        <p:nvGrpSpPr>
          <p:cNvPr id="50" name="Group 50"/>
          <p:cNvGrpSpPr/>
          <p:nvPr/>
        </p:nvGrpSpPr>
        <p:grpSpPr>
          <a:xfrm>
            <a:off x="775809" y="3567515"/>
            <a:ext cx="2305825" cy="2295324"/>
            <a:chOff x="0" y="0"/>
            <a:chExt cx="2305824" cy="2295322"/>
          </a:xfrm>
        </p:grpSpPr>
        <p:sp>
          <p:nvSpPr>
            <p:cNvPr id="47" name="Shape 47"/>
            <p:cNvSpPr/>
            <p:nvPr/>
          </p:nvSpPr>
          <p:spPr>
            <a:xfrm>
              <a:off x="-1" y="0"/>
              <a:ext cx="2305826" cy="22953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88900" cap="flat">
              <a:solidFill>
                <a:srgbClr val="2492C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pic>
          <p:nvPicPr>
            <p:cNvPr id="48" name="smartphone-2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79267" y="244043"/>
              <a:ext cx="1158540" cy="115854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9" name="Shape 49"/>
            <p:cNvSpPr/>
            <p:nvPr/>
          </p:nvSpPr>
          <p:spPr>
            <a:xfrm>
              <a:off x="708424" y="1501077"/>
              <a:ext cx="1041376" cy="355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700"/>
              </a:lvl1pPr>
            </a:lstStyle>
            <a:p>
              <a:pPr lvl="0">
                <a:defRPr sz="1800"/>
              </a:pPr>
              <a:r>
                <a:rPr sz="1700"/>
                <a:t>ΧΡΗΣΤΗΣ</a:t>
              </a: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3535897" y="3360694"/>
            <a:ext cx="7321622" cy="2663768"/>
            <a:chOff x="0" y="0"/>
            <a:chExt cx="7321621" cy="2663767"/>
          </a:xfrm>
        </p:grpSpPr>
        <p:grpSp>
          <p:nvGrpSpPr>
            <p:cNvPr id="54" name="Group 54"/>
            <p:cNvGrpSpPr/>
            <p:nvPr/>
          </p:nvGrpSpPr>
          <p:grpSpPr>
            <a:xfrm>
              <a:off x="0" y="0"/>
              <a:ext cx="4561534" cy="882494"/>
              <a:chOff x="0" y="0"/>
              <a:chExt cx="4561533" cy="882493"/>
            </a:xfrm>
          </p:grpSpPr>
          <p:sp>
            <p:nvSpPr>
              <p:cNvPr id="51" name="Shape 51"/>
              <p:cNvSpPr/>
              <p:nvPr/>
            </p:nvSpPr>
            <p:spPr>
              <a:xfrm>
                <a:off x="0" y="882493"/>
                <a:ext cx="4561534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lvl="0">
                  <a:defRPr sz="2400"/>
                </a:pPr>
              </a:p>
            </p:txBody>
          </p:sp>
          <p:sp>
            <p:nvSpPr>
              <p:cNvPr id="52" name="Shape 52"/>
              <p:cNvSpPr/>
              <p:nvPr/>
            </p:nvSpPr>
            <p:spPr>
              <a:xfrm>
                <a:off x="1209204" y="0"/>
                <a:ext cx="2143126" cy="3810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1800"/>
                </a:lvl1pPr>
              </a:lstStyle>
              <a:p>
                <a:pPr lvl="0"/>
                <a:r>
                  <a:t>geolocation request</a:t>
                </a:r>
              </a:p>
            </p:txBody>
          </p:sp>
          <p:sp>
            <p:nvSpPr>
              <p:cNvPr id="53" name="Shape 53"/>
              <p:cNvSpPr/>
              <p:nvPr/>
            </p:nvSpPr>
            <p:spPr>
              <a:xfrm>
                <a:off x="592758" y="423466"/>
                <a:ext cx="3627857" cy="355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1700"/>
                </a:lvl1pPr>
              </a:lstStyle>
              <a:p>
                <a:pPr lvl="0">
                  <a:defRPr sz="1800"/>
                </a:pPr>
                <a:r>
                  <a:rPr sz="1700"/>
                  <a:t>+ προαποθηκευμένα στοιχεία πελάτη</a:t>
                </a:r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>
              <a:off x="5015796" y="368444"/>
              <a:ext cx="2305826" cy="2295324"/>
              <a:chOff x="0" y="0"/>
              <a:chExt cx="2305824" cy="2295322"/>
            </a:xfrm>
          </p:grpSpPr>
          <p:sp>
            <p:nvSpPr>
              <p:cNvPr id="55" name="Shape 55"/>
              <p:cNvSpPr/>
              <p:nvPr/>
            </p:nvSpPr>
            <p:spPr>
              <a:xfrm>
                <a:off x="0" y="0"/>
                <a:ext cx="2305825" cy="22953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fill="norm" stroke="1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88900" cap="flat">
                <a:solidFill>
                  <a:srgbClr val="2492C0"/>
                </a:solidFill>
                <a:prstDash val="solid"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>
                  <a:defRPr sz="2400"/>
                </a:pPr>
              </a:p>
            </p:txBody>
          </p:sp>
          <p:pic>
            <p:nvPicPr>
              <p:cNvPr id="56" name="cityscape.png"/>
              <p:cNvPicPr/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668018" y="348229"/>
                <a:ext cx="969789" cy="9697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57" name="Shape 57"/>
              <p:cNvSpPr/>
              <p:nvPr/>
            </p:nvSpPr>
            <p:spPr>
              <a:xfrm>
                <a:off x="595737" y="1364853"/>
                <a:ext cx="1114350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 lvl="0">
                  <a:defRPr sz="1800"/>
                </a:pPr>
                <a:r>
                  <a:rPr sz="1700"/>
                  <a:t>ΕΤΑΙΡΕΙΑ </a:t>
                </a:r>
                <a:endParaRPr sz="1700"/>
              </a:p>
              <a:p>
                <a:pPr lvl="0">
                  <a:defRPr sz="1800"/>
                </a:pPr>
                <a:r>
                  <a:rPr sz="1700"/>
                  <a:t>ΟΔΙΚΗΣ</a:t>
                </a:r>
              </a:p>
            </p:txBody>
          </p:sp>
        </p:grpSp>
      </p:grpSp>
      <p:grpSp>
        <p:nvGrpSpPr>
          <p:cNvPr id="63" name="Group 63"/>
          <p:cNvGrpSpPr/>
          <p:nvPr/>
        </p:nvGrpSpPr>
        <p:grpSpPr>
          <a:xfrm>
            <a:off x="9375209" y="705735"/>
            <a:ext cx="3119065" cy="2766000"/>
            <a:chOff x="0" y="0"/>
            <a:chExt cx="3119063" cy="2765999"/>
          </a:xfrm>
        </p:grpSpPr>
        <p:sp>
          <p:nvSpPr>
            <p:cNvPr id="60" name="Shape 60"/>
            <p:cNvSpPr/>
            <p:nvPr/>
          </p:nvSpPr>
          <p:spPr>
            <a:xfrm flipV="1">
              <a:off x="349455" y="878368"/>
              <a:ext cx="1454275" cy="188763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pic>
          <p:nvPicPr>
            <p:cNvPr id="61" name="server.png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2046314" y="0"/>
              <a:ext cx="1072750" cy="107274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2" name="Shape 62"/>
            <p:cNvSpPr/>
            <p:nvPr/>
          </p:nvSpPr>
          <p:spPr>
            <a:xfrm>
              <a:off x="0" y="1534162"/>
              <a:ext cx="2143125" cy="8255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600"/>
                <a:t>Καταχώρηση incident στο συστημα χωρίς ανθρώπινη παρέμβαση</a:t>
              </a:r>
            </a:p>
          </p:txBody>
        </p:sp>
      </p:grpSp>
      <p:grpSp>
        <p:nvGrpSpPr>
          <p:cNvPr id="67" name="Group 67"/>
          <p:cNvGrpSpPr/>
          <p:nvPr/>
        </p:nvGrpSpPr>
        <p:grpSpPr>
          <a:xfrm>
            <a:off x="9097454" y="6274114"/>
            <a:ext cx="3345340" cy="3063337"/>
            <a:chOff x="0" y="0"/>
            <a:chExt cx="3345338" cy="3063336"/>
          </a:xfrm>
        </p:grpSpPr>
        <p:sp>
          <p:nvSpPr>
            <p:cNvPr id="64" name="Shape 64"/>
            <p:cNvSpPr/>
            <p:nvPr/>
          </p:nvSpPr>
          <p:spPr>
            <a:xfrm>
              <a:off x="607151" y="0"/>
              <a:ext cx="1494323" cy="1875395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pic>
          <p:nvPicPr>
            <p:cNvPr id="65" name="crane.png"/>
            <p:cNvPicPr/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375550" y="2093548"/>
              <a:ext cx="969789" cy="96978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66" name="Shape 66"/>
            <p:cNvSpPr/>
            <p:nvPr/>
          </p:nvSpPr>
          <p:spPr>
            <a:xfrm>
              <a:off x="0" y="521025"/>
              <a:ext cx="2394725" cy="8255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>
                <a:defRPr sz="1600"/>
              </a:lvl1pPr>
            </a:lstStyle>
            <a:p>
              <a:pPr lvl="0">
                <a:defRPr sz="1800"/>
              </a:pPr>
              <a:r>
                <a:rPr sz="1600"/>
                <a:t>Eρώτηση στο fleet management για κοντινότερο γερανό</a:t>
              </a:r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3536750" y="4958659"/>
            <a:ext cx="4559828" cy="905667"/>
            <a:chOff x="0" y="0"/>
            <a:chExt cx="4559827" cy="905665"/>
          </a:xfrm>
        </p:grpSpPr>
        <p:sp>
          <p:nvSpPr>
            <p:cNvPr id="68" name="Shape 68"/>
            <p:cNvSpPr/>
            <p:nvPr/>
          </p:nvSpPr>
          <p:spPr>
            <a:xfrm flipH="1" flipV="1">
              <a:off x="0" y="440133"/>
              <a:ext cx="4559828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400"/>
              </a:pPr>
            </a:p>
          </p:txBody>
        </p:sp>
        <p:sp>
          <p:nvSpPr>
            <p:cNvPr id="69" name="Shape 69"/>
            <p:cNvSpPr/>
            <p:nvPr/>
          </p:nvSpPr>
          <p:spPr>
            <a:xfrm>
              <a:off x="661810" y="0"/>
              <a:ext cx="3118333" cy="381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800"/>
              </a:lvl1pPr>
            </a:lstStyle>
            <a:p>
              <a:pPr lvl="0"/>
              <a:r>
                <a:t>επιβεβαίωση λήψης αιτήματος</a:t>
              </a:r>
            </a:p>
          </p:txBody>
        </p:sp>
        <p:sp>
          <p:nvSpPr>
            <p:cNvPr id="70" name="Shape 70"/>
            <p:cNvSpPr/>
            <p:nvPr/>
          </p:nvSpPr>
          <p:spPr>
            <a:xfrm>
              <a:off x="1161906" y="524665"/>
              <a:ext cx="2487855" cy="381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1800"/>
              </a:lvl1pPr>
            </a:lstStyle>
            <a:p>
              <a:pPr lvl="0"/>
              <a:r>
                <a:t>monitor στίγμα γερανού</a:t>
              </a:r>
            </a:p>
          </p:txBody>
        </p:sp>
      </p:grp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